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533401"/>
            <a:ext cx="8991600" cy="3067050"/>
          </a:xfrm>
        </p:spPr>
        <p:txBody>
          <a:bodyPr>
            <a:normAutofit fontScale="90000"/>
          </a:bodyPr>
          <a:lstStyle/>
          <a:p>
            <a:r>
              <a:rPr lang="en-IN" sz="3100" dirty="0">
                <a:solidFill>
                  <a:srgbClr val="C00000"/>
                </a:solidFill>
              </a:rPr>
              <a:t>Global Wage Report 2020: </a:t>
            </a:r>
            <a:r>
              <a:rPr lang="en-IN" sz="3100" i="1" dirty="0">
                <a:solidFill>
                  <a:srgbClr val="C00000"/>
                </a:solidFill>
              </a:rPr>
              <a:t>mitigation of socio-political and economic impacts of rising inequality through wage subsidy</a:t>
            </a:r>
            <a:r>
              <a:rPr lang="en-IN" sz="3100" dirty="0">
                <a:solidFill>
                  <a:srgbClr val="C00000"/>
                </a:solidFill>
              </a:rPr>
              <a:t/>
            </a:r>
            <a:br>
              <a:rPr lang="en-IN" sz="3100" dirty="0">
                <a:solidFill>
                  <a:srgbClr val="C00000"/>
                </a:solidFill>
              </a:rPr>
            </a:br>
            <a:r>
              <a:rPr lang="en-IN" sz="3100" i="1" dirty="0">
                <a:solidFill>
                  <a:srgbClr val="C00000"/>
                </a:solidFill>
              </a:rPr>
              <a:t>Part- II</a:t>
            </a:r>
            <a:r>
              <a:rPr lang="en-IN" dirty="0"/>
              <a:t/>
            </a:r>
            <a:br>
              <a:rPr lang="en-IN" dirty="0"/>
            </a:br>
            <a:r>
              <a:rPr lang="en-US" b="1" dirty="0" smtClean="0"/>
              <a:t/>
            </a:r>
            <a:br>
              <a:rPr lang="en-US" b="1" dirty="0" smtClean="0"/>
            </a:br>
            <a:r>
              <a:rPr lang="en-US" b="1" dirty="0" smtClean="0"/>
              <a:t>Sharing burden of wage subsidy</a:t>
            </a:r>
            <a:endParaRPr lang="en-IN"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0"/>
            <a:ext cx="9144000" cy="2286000"/>
          </a:xfrm>
          <a:prstGeom prst="rect">
            <a:avLst/>
          </a:prstGeom>
        </p:spPr>
      </p:pic>
    </p:spTree>
    <p:extLst>
      <p:ext uri="{BB962C8B-B14F-4D97-AF65-F5344CB8AC3E}">
        <p14:creationId xmlns:p14="http://schemas.microsoft.com/office/powerpoint/2010/main" val="116109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Global Wage Report 2020-21</a:t>
            </a:r>
            <a:endParaRPr lang="en-IN" b="1" dirty="0"/>
          </a:p>
        </p:txBody>
      </p:sp>
      <p:sp>
        <p:nvSpPr>
          <p:cNvPr id="3" name="Content Placeholder 2"/>
          <p:cNvSpPr>
            <a:spLocks noGrp="1"/>
          </p:cNvSpPr>
          <p:nvPr>
            <p:ph idx="1"/>
          </p:nvPr>
        </p:nvSpPr>
        <p:spPr>
          <a:xfrm>
            <a:off x="76200" y="1600200"/>
            <a:ext cx="8915400" cy="5105400"/>
          </a:xfrm>
        </p:spPr>
        <p:txBody>
          <a:bodyPr>
            <a:normAutofit fontScale="62500" lnSpcReduction="20000"/>
          </a:bodyPr>
          <a:lstStyle/>
          <a:p>
            <a:pPr algn="just"/>
            <a:r>
              <a:rPr lang="en-IN" dirty="0" smtClean="0"/>
              <a:t>ILO did a simulation exercise using </a:t>
            </a:r>
            <a:r>
              <a:rPr lang="en-IN" dirty="0"/>
              <a:t>micro data for a set of 41 countries covering Africa, Asia, Europe and Latin America, </a:t>
            </a:r>
            <a:r>
              <a:rPr lang="en-IN" dirty="0" smtClean="0"/>
              <a:t>and for </a:t>
            </a:r>
            <a:r>
              <a:rPr lang="en-IN" dirty="0"/>
              <a:t>which wage and income information were </a:t>
            </a:r>
            <a:r>
              <a:rPr lang="en-IN" dirty="0" smtClean="0"/>
              <a:t>available.</a:t>
            </a:r>
          </a:p>
          <a:p>
            <a:pPr marL="0" indent="0" algn="just">
              <a:buNone/>
            </a:pPr>
            <a:endParaRPr lang="en-IN" dirty="0" smtClean="0"/>
          </a:p>
          <a:p>
            <a:pPr algn="just"/>
            <a:r>
              <a:rPr lang="en-IN" dirty="0"/>
              <a:t>The first scenario assumes full compliance with, and full coverage of, the existing hourly </a:t>
            </a:r>
            <a:r>
              <a:rPr lang="en-IN" dirty="0" smtClean="0"/>
              <a:t>minimum wage</a:t>
            </a:r>
            <a:r>
              <a:rPr lang="en-IN" dirty="0"/>
              <a:t>, meaning that all wage employees observed in the data who are paid below the </a:t>
            </a:r>
            <a:r>
              <a:rPr lang="en-IN" dirty="0" smtClean="0"/>
              <a:t>minimum wage </a:t>
            </a:r>
            <a:r>
              <a:rPr lang="en-IN" dirty="0"/>
              <a:t>are assigned the minimum wage with respect to the number of hours they </a:t>
            </a:r>
            <a:r>
              <a:rPr lang="en-IN" dirty="0" smtClean="0"/>
              <a:t>work.</a:t>
            </a:r>
          </a:p>
          <a:p>
            <a:pPr algn="just"/>
            <a:endParaRPr lang="en-IN" dirty="0" smtClean="0"/>
          </a:p>
          <a:p>
            <a:pPr algn="just"/>
            <a:r>
              <a:rPr lang="en-IN" dirty="0"/>
              <a:t>The second scenario combines the assumption of full compliance and full coverage with </a:t>
            </a:r>
            <a:r>
              <a:rPr lang="en-IN" dirty="0" smtClean="0"/>
              <a:t>an assumption </a:t>
            </a:r>
            <a:r>
              <a:rPr lang="en-IN" dirty="0"/>
              <a:t>that the level of the minimum wage increases in some countries</a:t>
            </a:r>
            <a:r>
              <a:rPr lang="en-IN" dirty="0" smtClean="0"/>
              <a:t>.</a:t>
            </a:r>
          </a:p>
          <a:p>
            <a:pPr marL="0" indent="0" algn="just">
              <a:buNone/>
            </a:pPr>
            <a:endParaRPr lang="en-IN" dirty="0" smtClean="0"/>
          </a:p>
          <a:p>
            <a:pPr algn="just"/>
            <a:r>
              <a:rPr lang="en-IN" dirty="0"/>
              <a:t>The result of exercise shows that whatever the measure of inequality used, in practically all the countries studied, improving the legal coverage and the compliance with the minimum wage and raising the level, for example, up to two thirds of the median have the potential to reduce income inequality. </a:t>
            </a:r>
          </a:p>
          <a:p>
            <a:pPr algn="just"/>
            <a:endParaRPr lang="en-IN" dirty="0" smtClean="0"/>
          </a:p>
          <a:p>
            <a:pPr marL="0" indent="0" algn="just">
              <a:buNone/>
            </a:pPr>
            <a:endParaRPr lang="en-IN" dirty="0" smtClean="0"/>
          </a:p>
        </p:txBody>
      </p:sp>
    </p:spTree>
    <p:extLst>
      <p:ext uri="{BB962C8B-B14F-4D97-AF65-F5344CB8AC3E}">
        <p14:creationId xmlns:p14="http://schemas.microsoft.com/office/powerpoint/2010/main" val="3393747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Issues with minimum wage compliance</a:t>
            </a:r>
            <a:endParaRPr lang="en-IN" dirty="0"/>
          </a:p>
        </p:txBody>
      </p:sp>
      <p:sp>
        <p:nvSpPr>
          <p:cNvPr id="3" name="Content Placeholder 2"/>
          <p:cNvSpPr>
            <a:spLocks noGrp="1"/>
          </p:cNvSpPr>
          <p:nvPr>
            <p:ph idx="1"/>
          </p:nvPr>
        </p:nvSpPr>
        <p:spPr/>
        <p:txBody>
          <a:bodyPr/>
          <a:lstStyle/>
          <a:p>
            <a:r>
              <a:rPr lang="en-US" dirty="0" smtClean="0"/>
              <a:t>Can each and every industry pay the  minimum wage that report advocates (i.e. 67 % of the median wage)?</a:t>
            </a:r>
          </a:p>
          <a:p>
            <a:r>
              <a:rPr lang="en-US" dirty="0" smtClean="0"/>
              <a:t>Will this wage will not impact the overall wage employment (this point become crucial when we note that in the poorest countries poorest are those who are unable to find wage employment)?</a:t>
            </a:r>
          </a:p>
          <a:p>
            <a:endParaRPr lang="en-IN" dirty="0"/>
          </a:p>
        </p:txBody>
      </p:sp>
    </p:spTree>
    <p:extLst>
      <p:ext uri="{BB962C8B-B14F-4D97-AF65-F5344CB8AC3E}">
        <p14:creationId xmlns:p14="http://schemas.microsoft.com/office/powerpoint/2010/main" val="308416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Wage subsidy as a solution</a:t>
            </a:r>
            <a:br>
              <a:rPr lang="en-US" dirty="0" smtClean="0"/>
            </a:br>
            <a:endParaRPr lang="en-IN" dirty="0"/>
          </a:p>
        </p:txBody>
      </p:sp>
      <p:sp>
        <p:nvSpPr>
          <p:cNvPr id="3" name="Content Placeholder 2"/>
          <p:cNvSpPr>
            <a:spLocks noGrp="1"/>
          </p:cNvSpPr>
          <p:nvPr>
            <p:ph idx="1"/>
          </p:nvPr>
        </p:nvSpPr>
        <p:spPr/>
        <p:txBody>
          <a:bodyPr/>
          <a:lstStyle/>
          <a:p>
            <a:r>
              <a:rPr lang="en-US" dirty="0" smtClean="0"/>
              <a:t>Why do we need to go for the wage subsidy</a:t>
            </a:r>
          </a:p>
          <a:p>
            <a:pPr marL="0" indent="0">
              <a:buNone/>
            </a:pPr>
            <a:r>
              <a:rPr lang="en-US" dirty="0" smtClean="0"/>
              <a:t>To curb the menace of working poor.</a:t>
            </a:r>
          </a:p>
          <a:p>
            <a:pPr marL="0" indent="0">
              <a:buNone/>
            </a:pPr>
            <a:r>
              <a:rPr lang="en-US" dirty="0" smtClean="0"/>
              <a:t>To make sure that workers don’t feel cheated.</a:t>
            </a:r>
          </a:p>
          <a:p>
            <a:pPr marL="0" indent="0">
              <a:buNone/>
            </a:pPr>
            <a:r>
              <a:rPr lang="en-US" dirty="0" smtClean="0"/>
              <a:t>To safeguard dignity of work.</a:t>
            </a:r>
          </a:p>
          <a:p>
            <a:pPr marL="0" indent="0">
              <a:buNone/>
            </a:pPr>
            <a:endParaRPr lang="en-IN" dirty="0"/>
          </a:p>
        </p:txBody>
      </p:sp>
    </p:spTree>
    <p:extLst>
      <p:ext uri="{BB962C8B-B14F-4D97-AF65-F5344CB8AC3E}">
        <p14:creationId xmlns:p14="http://schemas.microsoft.com/office/powerpoint/2010/main" val="3377327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will pay the wage subsidy </a:t>
            </a:r>
            <a:r>
              <a:rPr lang="en-US" dirty="0"/>
              <a:t>and why?</a:t>
            </a:r>
            <a:endParaRPr lang="en-IN" dirty="0"/>
          </a:p>
        </p:txBody>
      </p:sp>
      <p:sp>
        <p:nvSpPr>
          <p:cNvPr id="3" name="Content Placeholder 2"/>
          <p:cNvSpPr>
            <a:spLocks noGrp="1"/>
          </p:cNvSpPr>
          <p:nvPr>
            <p:ph idx="1"/>
          </p:nvPr>
        </p:nvSpPr>
        <p:spPr>
          <a:xfrm>
            <a:off x="152400" y="1600200"/>
            <a:ext cx="8915400" cy="5105400"/>
          </a:xfrm>
        </p:spPr>
        <p:txBody>
          <a:bodyPr>
            <a:normAutofit/>
          </a:bodyPr>
          <a:lstStyle/>
          <a:p>
            <a:pPr algn="just"/>
            <a:r>
              <a:rPr lang="en-US" dirty="0" smtClean="0"/>
              <a:t>Government is already paying wage subsidy in some cases, in form of social security contributions etc.</a:t>
            </a:r>
          </a:p>
          <a:p>
            <a:pPr algn="just"/>
            <a:endParaRPr lang="en-US" dirty="0" smtClean="0"/>
          </a:p>
          <a:p>
            <a:pPr algn="just"/>
            <a:r>
              <a:rPr lang="en-US" dirty="0"/>
              <a:t>But government alone cannot be providing the wage subsidy…. </a:t>
            </a:r>
            <a:r>
              <a:rPr lang="en-US" dirty="0" err="1"/>
              <a:t>becasue</a:t>
            </a:r>
            <a:endParaRPr lang="en-IN" dirty="0"/>
          </a:p>
          <a:p>
            <a:pPr algn="just"/>
            <a:endParaRPr lang="en-US" dirty="0" smtClean="0"/>
          </a:p>
          <a:p>
            <a:pPr algn="just"/>
            <a:endParaRPr lang="en-US" dirty="0" smtClean="0"/>
          </a:p>
        </p:txBody>
      </p:sp>
    </p:spTree>
    <p:extLst>
      <p:ext uri="{BB962C8B-B14F-4D97-AF65-F5344CB8AC3E}">
        <p14:creationId xmlns:p14="http://schemas.microsoft.com/office/powerpoint/2010/main" val="912309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will pay the wage </a:t>
            </a:r>
            <a:r>
              <a:rPr lang="en-US" dirty="0" smtClean="0"/>
              <a:t>subsidy and why?</a:t>
            </a:r>
            <a:endParaRPr lang="en-IN" dirty="0"/>
          </a:p>
        </p:txBody>
      </p:sp>
      <p:sp>
        <p:nvSpPr>
          <p:cNvPr id="3" name="Content Placeholder 2"/>
          <p:cNvSpPr>
            <a:spLocks noGrp="1"/>
          </p:cNvSpPr>
          <p:nvPr>
            <p:ph idx="1"/>
          </p:nvPr>
        </p:nvSpPr>
        <p:spPr>
          <a:xfrm>
            <a:off x="228600" y="1600200"/>
            <a:ext cx="8763000" cy="4953000"/>
          </a:xfrm>
        </p:spPr>
        <p:txBody>
          <a:bodyPr>
            <a:normAutofit fontScale="92500" lnSpcReduction="20000"/>
          </a:bodyPr>
          <a:lstStyle/>
          <a:p>
            <a:pPr algn="just"/>
            <a:r>
              <a:rPr lang="en-US" dirty="0"/>
              <a:t>Government needs to continue with these efforts as fighting poverty is one of the major task and agenda for it. So for this government must subsidies wages in MSMEs that are not a part of the global value chain, Start-ups and infant </a:t>
            </a:r>
            <a:r>
              <a:rPr lang="en-US" dirty="0" smtClean="0"/>
              <a:t>industries.</a:t>
            </a:r>
          </a:p>
          <a:p>
            <a:pPr marL="0" indent="0" algn="just">
              <a:buNone/>
            </a:pPr>
            <a:endParaRPr lang="en-US" dirty="0" smtClean="0"/>
          </a:p>
          <a:p>
            <a:pPr algn="just"/>
            <a:r>
              <a:rPr lang="en-US" dirty="0" smtClean="0"/>
              <a:t>In those units that are the part of the value chain in which the firm at the highest level is making huge profit and is capable of subsidizing wage-bills, it should be the lead firm providing the subsidy.  It will not only ensure industrial peace but also a good image of the lead firm.</a:t>
            </a:r>
            <a:endParaRPr lang="en-US" dirty="0"/>
          </a:p>
          <a:p>
            <a:endParaRPr lang="en-US" dirty="0" smtClean="0"/>
          </a:p>
        </p:txBody>
      </p:sp>
    </p:spTree>
    <p:extLst>
      <p:ext uri="{BB962C8B-B14F-4D97-AF65-F5344CB8AC3E}">
        <p14:creationId xmlns:p14="http://schemas.microsoft.com/office/powerpoint/2010/main" val="1595610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9600" b="1" dirty="0" smtClean="0">
                <a:solidFill>
                  <a:srgbClr val="FF0000"/>
                </a:solidFill>
              </a:rPr>
              <a:t>Thank </a:t>
            </a:r>
            <a:br>
              <a:rPr lang="en-US" sz="9600" b="1" dirty="0" smtClean="0">
                <a:solidFill>
                  <a:srgbClr val="FF0000"/>
                </a:solidFill>
              </a:rPr>
            </a:br>
            <a:r>
              <a:rPr lang="en-US" sz="9600" b="1" dirty="0" smtClean="0">
                <a:solidFill>
                  <a:srgbClr val="FF0000"/>
                </a:solidFill>
              </a:rPr>
              <a:t>	you</a:t>
            </a:r>
            <a:endParaRPr lang="en-IN" sz="9600" b="1" dirty="0">
              <a:solidFill>
                <a:srgbClr val="FF0000"/>
              </a:solidFill>
            </a:endParaRPr>
          </a:p>
        </p:txBody>
      </p:sp>
    </p:spTree>
    <p:extLst>
      <p:ext uri="{BB962C8B-B14F-4D97-AF65-F5344CB8AC3E}">
        <p14:creationId xmlns:p14="http://schemas.microsoft.com/office/powerpoint/2010/main" val="3552999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436</Words>
  <Application>Microsoft Office PowerPoint</Application>
  <PresentationFormat>On-screen Show (4:3)</PresentationFormat>
  <Paragraphs>26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Global Wage Report 2020: mitigation of socio-political and economic impacts of rising inequality through wage subsidy Part- II  Sharing burden of wage subsidy</vt:lpstr>
      <vt:lpstr>Global Wage Report 2020-21</vt:lpstr>
      <vt:lpstr>Issues with minimum wage compliance</vt:lpstr>
      <vt:lpstr>Wage subsidy as a solution </vt:lpstr>
      <vt:lpstr>Who will pay the wage subsidy and why?</vt:lpstr>
      <vt:lpstr>Who will pay the wage subsidy and why?</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Wage subsidy: Why and How?</dc:title>
  <dc:creator>Abhishek Prince</dc:creator>
  <cp:lastModifiedBy>Abhishek Prince</cp:lastModifiedBy>
  <cp:revision>4</cp:revision>
  <dcterms:created xsi:type="dcterms:W3CDTF">2006-08-16T00:00:00Z</dcterms:created>
  <dcterms:modified xsi:type="dcterms:W3CDTF">2021-01-13T08:25:02Z</dcterms:modified>
</cp:coreProperties>
</file>